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891200" cy="32918400"/>
  <p:notesSz cx="9144000" cy="6858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E300"/>
    <a:srgbClr val="332C2C"/>
    <a:srgbClr val="E4002B"/>
    <a:srgbClr val="003C71"/>
    <a:srgbClr val="500000"/>
    <a:srgbClr val="D6D2C4"/>
    <a:srgbClr val="70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317" autoAdjust="0"/>
    <p:restoredTop sz="94660"/>
  </p:normalViewPr>
  <p:slideViewPr>
    <p:cSldViewPr snapToGrid="0">
      <p:cViewPr>
        <p:scale>
          <a:sx n="40" d="100"/>
          <a:sy n="40" d="100"/>
        </p:scale>
        <p:origin x="-136"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a:prstGeom prst="rect">
            <a:avLst/>
          </a:prstGeo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a:prstGeom prst="rect">
            <a:avLst/>
          </a:prstGeo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AC8ED6-98C9-4D5E-A2AD-4943AF806467}"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D1159-67CF-40AC-9E65-7C447666307D}" type="slidenum">
              <a:rPr lang="en-US" smtClean="0"/>
              <a:t>‹#›</a:t>
            </a:fld>
            <a:endParaRPr lang="en-US"/>
          </a:p>
        </p:txBody>
      </p:sp>
    </p:spTree>
    <p:extLst>
      <p:ext uri="{BB962C8B-B14F-4D97-AF65-F5344CB8AC3E}">
        <p14:creationId xmlns:p14="http://schemas.microsoft.com/office/powerpoint/2010/main" val="3311811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3891200" cy="5908431"/>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899138" y="8104906"/>
            <a:ext cx="14982093" cy="12258080"/>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AC8ED6-98C9-4D5E-A2AD-4943AF806467}"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D1159-67CF-40AC-9E65-7C447666307D}" type="slidenum">
              <a:rPr lang="en-US" smtClean="0"/>
              <a:t>‹#›</a:t>
            </a:fld>
            <a:endParaRPr lang="en-US"/>
          </a:p>
        </p:txBody>
      </p:sp>
    </p:spTree>
    <p:extLst>
      <p:ext uri="{BB962C8B-B14F-4D97-AF65-F5344CB8AC3E}">
        <p14:creationId xmlns:p14="http://schemas.microsoft.com/office/powerpoint/2010/main" val="2858874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AC8ED6-98C9-4D5E-A2AD-4943AF806467}"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D1159-67CF-40AC-9E65-7C447666307D}" type="slidenum">
              <a:rPr lang="en-US" smtClean="0"/>
              <a:t>‹#›</a:t>
            </a:fld>
            <a:endParaRPr lang="en-US"/>
          </a:p>
        </p:txBody>
      </p:sp>
    </p:spTree>
    <p:extLst>
      <p:ext uri="{BB962C8B-B14F-4D97-AF65-F5344CB8AC3E}">
        <p14:creationId xmlns:p14="http://schemas.microsoft.com/office/powerpoint/2010/main" val="3573937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3891200" cy="5908431"/>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1899138" y="8104906"/>
            <a:ext cx="14982093" cy="1225808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AC8ED6-98C9-4D5E-A2AD-4943AF806467}"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D1159-67CF-40AC-9E65-7C447666307D}" type="slidenum">
              <a:rPr lang="en-US" smtClean="0"/>
              <a:t>‹#›</a:t>
            </a:fld>
            <a:endParaRPr lang="en-US"/>
          </a:p>
        </p:txBody>
      </p:sp>
    </p:spTree>
    <p:extLst>
      <p:ext uri="{BB962C8B-B14F-4D97-AF65-F5344CB8AC3E}">
        <p14:creationId xmlns:p14="http://schemas.microsoft.com/office/powerpoint/2010/main" val="723859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a:prstGeom prst="rect">
            <a:avLst/>
          </a:prstGeo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a:prstGeom prst="rect">
            <a:avLst/>
          </a:prstGeo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1AC8ED6-98C9-4D5E-A2AD-4943AF806467}"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D1159-67CF-40AC-9E65-7C447666307D}" type="slidenum">
              <a:rPr lang="en-US" smtClean="0"/>
              <a:t>‹#›</a:t>
            </a:fld>
            <a:endParaRPr lang="en-US"/>
          </a:p>
        </p:txBody>
      </p:sp>
    </p:spTree>
    <p:extLst>
      <p:ext uri="{BB962C8B-B14F-4D97-AF65-F5344CB8AC3E}">
        <p14:creationId xmlns:p14="http://schemas.microsoft.com/office/powerpoint/2010/main" val="169241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3891200" cy="5908431"/>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AC8ED6-98C9-4D5E-A2AD-4943AF806467}" type="datetimeFigureOut">
              <a:rPr lang="en-US" smtClean="0"/>
              <a:t>12/4/19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4D1159-67CF-40AC-9E65-7C447666307D}" type="slidenum">
              <a:rPr lang="en-US" smtClean="0"/>
              <a:t>‹#›</a:t>
            </a:fld>
            <a:endParaRPr lang="en-US"/>
          </a:p>
        </p:txBody>
      </p:sp>
    </p:spTree>
    <p:extLst>
      <p:ext uri="{BB962C8B-B14F-4D97-AF65-F5344CB8AC3E}">
        <p14:creationId xmlns:p14="http://schemas.microsoft.com/office/powerpoint/2010/main" val="527379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a:prstGeom prst="rect">
            <a:avLst/>
          </a:prstGeo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a:prstGeom prst="rect">
            <a:avLst/>
          </a:prstGeo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1AC8ED6-98C9-4D5E-A2AD-4943AF806467}" type="datetimeFigureOut">
              <a:rPr lang="en-US" smtClean="0"/>
              <a:t>12/4/19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4D1159-67CF-40AC-9E65-7C447666307D}" type="slidenum">
              <a:rPr lang="en-US" smtClean="0"/>
              <a:t>‹#›</a:t>
            </a:fld>
            <a:endParaRPr lang="en-US"/>
          </a:p>
        </p:txBody>
      </p:sp>
    </p:spTree>
    <p:extLst>
      <p:ext uri="{BB962C8B-B14F-4D97-AF65-F5344CB8AC3E}">
        <p14:creationId xmlns:p14="http://schemas.microsoft.com/office/powerpoint/2010/main" val="1523690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3891200" cy="5908431"/>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AC8ED6-98C9-4D5E-A2AD-4943AF806467}" type="datetimeFigureOut">
              <a:rPr lang="en-US" smtClean="0"/>
              <a:t>12/4/19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4D1159-67CF-40AC-9E65-7C447666307D}" type="slidenum">
              <a:rPr lang="en-US" smtClean="0"/>
              <a:t>‹#›</a:t>
            </a:fld>
            <a:endParaRPr lang="en-US"/>
          </a:p>
        </p:txBody>
      </p:sp>
    </p:spTree>
    <p:extLst>
      <p:ext uri="{BB962C8B-B14F-4D97-AF65-F5344CB8AC3E}">
        <p14:creationId xmlns:p14="http://schemas.microsoft.com/office/powerpoint/2010/main" val="2788124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AC8ED6-98C9-4D5E-A2AD-4943AF806467}" type="datetimeFigureOut">
              <a:rPr lang="en-US" smtClean="0"/>
              <a:t>12/4/19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4D1159-67CF-40AC-9E65-7C447666307D}" type="slidenum">
              <a:rPr lang="en-US" smtClean="0"/>
              <a:t>‹#›</a:t>
            </a:fld>
            <a:endParaRPr lang="en-US"/>
          </a:p>
        </p:txBody>
      </p:sp>
    </p:spTree>
    <p:extLst>
      <p:ext uri="{BB962C8B-B14F-4D97-AF65-F5344CB8AC3E}">
        <p14:creationId xmlns:p14="http://schemas.microsoft.com/office/powerpoint/2010/main" val="3783414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a:prstGeom prst="rect">
            <a:avLst/>
          </a:prstGeo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a:prstGeom prst="rect">
            <a:avLst/>
          </a:prstGeo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a:prstGeom prst="rect">
            <a:avLst/>
          </a:prstGeo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E1AC8ED6-98C9-4D5E-A2AD-4943AF806467}" type="datetimeFigureOut">
              <a:rPr lang="en-US" smtClean="0"/>
              <a:t>12/4/19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4D1159-67CF-40AC-9E65-7C447666307D}" type="slidenum">
              <a:rPr lang="en-US" smtClean="0"/>
              <a:t>‹#›</a:t>
            </a:fld>
            <a:endParaRPr lang="en-US"/>
          </a:p>
        </p:txBody>
      </p:sp>
    </p:spTree>
    <p:extLst>
      <p:ext uri="{BB962C8B-B14F-4D97-AF65-F5344CB8AC3E}">
        <p14:creationId xmlns:p14="http://schemas.microsoft.com/office/powerpoint/2010/main" val="625309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a:prstGeom prst="rect">
            <a:avLst/>
          </a:prstGeo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a:prstGeom prst="rect">
            <a:avLst/>
          </a:prstGeo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a:prstGeom prst="rect">
            <a:avLst/>
          </a:prstGeo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E1AC8ED6-98C9-4D5E-A2AD-4943AF806467}" type="datetimeFigureOut">
              <a:rPr lang="en-US" smtClean="0"/>
              <a:t>12/4/19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4D1159-67CF-40AC-9E65-7C447666307D}" type="slidenum">
              <a:rPr lang="en-US" smtClean="0"/>
              <a:t>‹#›</a:t>
            </a:fld>
            <a:endParaRPr lang="en-US"/>
          </a:p>
        </p:txBody>
      </p:sp>
    </p:spTree>
    <p:extLst>
      <p:ext uri="{BB962C8B-B14F-4D97-AF65-F5344CB8AC3E}">
        <p14:creationId xmlns:p14="http://schemas.microsoft.com/office/powerpoint/2010/main" val="2515005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E1AC8ED6-98C9-4D5E-A2AD-4943AF806467}" type="datetimeFigureOut">
              <a:rPr lang="en-US" smtClean="0"/>
              <a:t>12/4/19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D94D1159-67CF-40AC-9E65-7C447666307D}" type="slidenum">
              <a:rPr lang="en-US" smtClean="0"/>
              <a:t>‹#›</a:t>
            </a:fld>
            <a:endParaRPr lang="en-US"/>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8500860" y="-595672"/>
            <a:ext cx="4323611" cy="4323611"/>
          </a:xfrm>
          <a:prstGeom prst="rect">
            <a:avLst/>
          </a:prstGeom>
        </p:spPr>
      </p:pic>
      <p:sp>
        <p:nvSpPr>
          <p:cNvPr id="9" name="Rectangle 8"/>
          <p:cNvSpPr/>
          <p:nvPr userDrawn="1"/>
        </p:nvSpPr>
        <p:spPr>
          <a:xfrm>
            <a:off x="0" y="5908431"/>
            <a:ext cx="43891200" cy="175846"/>
          </a:xfrm>
          <a:prstGeom prst="rect">
            <a:avLst/>
          </a:prstGeom>
          <a:solidFill>
            <a:srgbClr val="5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0000"/>
              </a:solidFill>
            </a:endParaRPr>
          </a:p>
        </p:txBody>
      </p:sp>
      <p:sp>
        <p:nvSpPr>
          <p:cNvPr id="10" name="Rectangle 9"/>
          <p:cNvSpPr/>
          <p:nvPr userDrawn="1"/>
        </p:nvSpPr>
        <p:spPr>
          <a:xfrm>
            <a:off x="0" y="0"/>
            <a:ext cx="43891200" cy="175846"/>
          </a:xfrm>
          <a:prstGeom prst="rect">
            <a:avLst/>
          </a:prstGeom>
          <a:solidFill>
            <a:srgbClr val="5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0000"/>
              </a:solidFill>
            </a:endParaRPr>
          </a:p>
        </p:txBody>
      </p:sp>
      <p:sp>
        <p:nvSpPr>
          <p:cNvPr id="11" name="Rectangle 10"/>
          <p:cNvSpPr/>
          <p:nvPr userDrawn="1"/>
        </p:nvSpPr>
        <p:spPr>
          <a:xfrm>
            <a:off x="0" y="30011078"/>
            <a:ext cx="43891200" cy="175846"/>
          </a:xfrm>
          <a:prstGeom prst="rect">
            <a:avLst/>
          </a:prstGeom>
          <a:solidFill>
            <a:srgbClr val="5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00000"/>
              </a:solidFill>
            </a:endParaRPr>
          </a:p>
        </p:txBody>
      </p:sp>
    </p:spTree>
    <p:extLst>
      <p:ext uri="{BB962C8B-B14F-4D97-AF65-F5344CB8AC3E}">
        <p14:creationId xmlns:p14="http://schemas.microsoft.com/office/powerpoint/2010/main" val="2948080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389120" rtl="0" eaLnBrk="1" latinLnBrk="0" hangingPunct="1">
        <a:lnSpc>
          <a:spcPct val="90000"/>
        </a:lnSpc>
        <a:spcBef>
          <a:spcPct val="0"/>
        </a:spcBef>
        <a:buNone/>
        <a:defRPr sz="21120" kern="1200">
          <a:solidFill>
            <a:schemeClr val="tx1"/>
          </a:solidFill>
          <a:latin typeface="Arial Narrow" panose="020B0606020202030204" pitchFamily="34" charset="0"/>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3.tiff"/><Relationship Id="rId7" Type="http://schemas.openxmlformats.org/officeDocument/2006/relationships/image" Target="../media/image6.tiff"/><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mailto:test@user.com" TargetMode="External"/><Relationship Id="rId5" Type="http://schemas.openxmlformats.org/officeDocument/2006/relationships/image" Target="../media/image5.tiff"/><Relationship Id="rId10" Type="http://schemas.openxmlformats.org/officeDocument/2006/relationships/image" Target="../media/image9.tiff"/><Relationship Id="rId4" Type="http://schemas.openxmlformats.org/officeDocument/2006/relationships/image" Target="../media/image4.tiff"/><Relationship Id="rId9"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38053107" y="13889430"/>
            <a:ext cx="4360984" cy="4117218"/>
          </a:xfrm>
          <a:prstGeom prst="round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 Diagonal Corner Rectangle 1"/>
          <p:cNvSpPr/>
          <p:nvPr/>
        </p:nvSpPr>
        <p:spPr>
          <a:xfrm>
            <a:off x="30351045" y="7669161"/>
            <a:ext cx="11816861" cy="10091302"/>
          </a:xfrm>
          <a:prstGeom prst="round2DiagRect">
            <a:avLst/>
          </a:prstGeom>
          <a:solidFill>
            <a:schemeClr val="bg1"/>
          </a:solidFill>
          <a:ln w="63500">
            <a:solidFill>
              <a:srgbClr val="7073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3590079" y="6822832"/>
            <a:ext cx="8612994" cy="1350273"/>
          </a:xfrm>
          <a:prstGeom prst="rect">
            <a:avLst/>
          </a:prstGeom>
          <a:solidFill>
            <a:srgbClr val="5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6280"/>
            <a:ext cx="10093569" cy="5772151"/>
          </a:xfrm>
          <a:prstGeom prst="rect">
            <a:avLst/>
          </a:prstGeom>
        </p:spPr>
      </p:pic>
      <p:sp>
        <p:nvSpPr>
          <p:cNvPr id="6" name="TextBox 5"/>
          <p:cNvSpPr txBox="1"/>
          <p:nvPr/>
        </p:nvSpPr>
        <p:spPr>
          <a:xfrm>
            <a:off x="6365631" y="1827665"/>
            <a:ext cx="32601877" cy="2400657"/>
          </a:xfrm>
          <a:prstGeom prst="rect">
            <a:avLst/>
          </a:prstGeom>
          <a:noFill/>
        </p:spPr>
        <p:txBody>
          <a:bodyPr wrap="square" rtlCol="0">
            <a:spAutoFit/>
          </a:bodyPr>
          <a:lstStyle/>
          <a:p>
            <a:pPr algn="ctr"/>
            <a:r>
              <a:rPr lang="en-US" sz="15000" b="1" dirty="0">
                <a:solidFill>
                  <a:srgbClr val="332C2C"/>
                </a:solidFill>
                <a:latin typeface="Arial" panose="020B0604020202020204" pitchFamily="34" charset="0"/>
                <a:cs typeface="Arial" panose="020B0604020202020204" pitchFamily="34" charset="0"/>
              </a:rPr>
              <a:t>12</a:t>
            </a:r>
            <a:r>
              <a:rPr lang="en-US" sz="15000" b="1" baseline="30000" dirty="0">
                <a:solidFill>
                  <a:srgbClr val="332C2C"/>
                </a:solidFill>
                <a:latin typeface="Arial" panose="020B0604020202020204" pitchFamily="34" charset="0"/>
                <a:cs typeface="Arial" panose="020B0604020202020204" pitchFamily="34" charset="0"/>
              </a:rPr>
              <a:t>th</a:t>
            </a:r>
            <a:r>
              <a:rPr lang="en-US" sz="15000" b="1" dirty="0">
                <a:solidFill>
                  <a:srgbClr val="332C2C"/>
                </a:solidFill>
                <a:latin typeface="Arial" panose="020B0604020202020204" pitchFamily="34" charset="0"/>
                <a:cs typeface="Arial" panose="020B0604020202020204" pitchFamily="34" charset="0"/>
              </a:rPr>
              <a:t> Yam Inventory System</a:t>
            </a:r>
          </a:p>
        </p:txBody>
      </p:sp>
      <p:sp>
        <p:nvSpPr>
          <p:cNvPr id="17" name="Rounded Rectangle 16"/>
          <p:cNvSpPr/>
          <p:nvPr/>
        </p:nvSpPr>
        <p:spPr>
          <a:xfrm flipH="1">
            <a:off x="1383254" y="13713583"/>
            <a:ext cx="4641754" cy="4117218"/>
          </a:xfrm>
          <a:prstGeom prst="round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 Diagonal Corner Rectangle 20"/>
          <p:cNvSpPr/>
          <p:nvPr/>
        </p:nvSpPr>
        <p:spPr>
          <a:xfrm flipH="1">
            <a:off x="1629434" y="7493314"/>
            <a:ext cx="12016155" cy="10091302"/>
          </a:xfrm>
          <a:prstGeom prst="round2DiagRect">
            <a:avLst/>
          </a:prstGeom>
          <a:solidFill>
            <a:schemeClr val="bg1"/>
          </a:solidFill>
          <a:ln w="63500">
            <a:solidFill>
              <a:srgbClr val="7073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flipH="1">
            <a:off x="1594266" y="6646985"/>
            <a:ext cx="9167519" cy="1350273"/>
          </a:xfrm>
          <a:prstGeom prst="rect">
            <a:avLst/>
          </a:prstGeom>
          <a:solidFill>
            <a:srgbClr val="5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875620" y="6717323"/>
            <a:ext cx="8639980" cy="1107996"/>
          </a:xfrm>
          <a:prstGeom prst="rect">
            <a:avLst/>
          </a:prstGeom>
          <a:noFill/>
        </p:spPr>
        <p:txBody>
          <a:bodyPr wrap="square" rtlCol="0">
            <a:spAutoFit/>
          </a:bodyPr>
          <a:lstStyle/>
          <a:p>
            <a:r>
              <a:rPr lang="en-US" sz="6600" b="1" dirty="0">
                <a:solidFill>
                  <a:schemeClr val="bg1"/>
                </a:solidFill>
                <a:latin typeface="Arial" panose="020B0604020202020204" pitchFamily="34" charset="0"/>
                <a:cs typeface="Arial" panose="020B0604020202020204" pitchFamily="34" charset="0"/>
              </a:rPr>
              <a:t>Add New Items </a:t>
            </a:r>
          </a:p>
        </p:txBody>
      </p:sp>
      <p:sp>
        <p:nvSpPr>
          <p:cNvPr id="24" name="TextBox 23"/>
          <p:cNvSpPr txBox="1"/>
          <p:nvPr/>
        </p:nvSpPr>
        <p:spPr>
          <a:xfrm>
            <a:off x="33762458" y="6928339"/>
            <a:ext cx="7965833" cy="1107996"/>
          </a:xfrm>
          <a:prstGeom prst="rect">
            <a:avLst/>
          </a:prstGeom>
          <a:noFill/>
        </p:spPr>
        <p:txBody>
          <a:bodyPr wrap="square" rtlCol="0">
            <a:spAutoFit/>
          </a:bodyPr>
          <a:lstStyle/>
          <a:p>
            <a:r>
              <a:rPr lang="en-US" sz="6600" b="1" dirty="0">
                <a:solidFill>
                  <a:schemeClr val="bg1"/>
                </a:solidFill>
                <a:latin typeface="Arial" panose="020B0604020202020204" pitchFamily="34" charset="0"/>
                <a:cs typeface="Arial" panose="020B0604020202020204" pitchFamily="34" charset="0"/>
              </a:rPr>
              <a:t>Audit History</a:t>
            </a:r>
          </a:p>
        </p:txBody>
      </p:sp>
      <p:sp>
        <p:nvSpPr>
          <p:cNvPr id="25" name="TextBox 24"/>
          <p:cNvSpPr txBox="1"/>
          <p:nvPr/>
        </p:nvSpPr>
        <p:spPr>
          <a:xfrm>
            <a:off x="2145323" y="8263459"/>
            <a:ext cx="11054207" cy="2554545"/>
          </a:xfrm>
          <a:prstGeom prst="rect">
            <a:avLst/>
          </a:prstGeom>
          <a:noFill/>
        </p:spPr>
        <p:txBody>
          <a:bodyPr wrap="square" rtlCol="0">
            <a:spAutoFit/>
          </a:bodyPr>
          <a:lstStyle/>
          <a:p>
            <a:r>
              <a:rPr lang="en-US" sz="3200" b="1" dirty="0">
                <a:solidFill>
                  <a:srgbClr val="332C2C"/>
                </a:solidFill>
                <a:latin typeface="Arial" panose="020B0604020202020204" pitchFamily="34" charset="0"/>
                <a:cs typeface="Arial" panose="020B0604020202020204" pitchFamily="34" charset="0"/>
              </a:rPr>
              <a:t>The system allows users to add new items to track as the pantry grows larger. Items don’t necessarily need to be food! Users can also search up past items to make sure they aren’t adding pre-existing items.</a:t>
            </a:r>
          </a:p>
          <a:p>
            <a:r>
              <a:rPr lang="en-US" sz="3200" b="1" dirty="0">
                <a:solidFill>
                  <a:srgbClr val="332C2C"/>
                </a:solidFill>
                <a:latin typeface="Arial" panose="020B0604020202020204" pitchFamily="34" charset="0"/>
                <a:cs typeface="Arial" panose="020B0604020202020204" pitchFamily="34" charset="0"/>
              </a:rPr>
              <a:t>.</a:t>
            </a:r>
          </a:p>
        </p:txBody>
      </p:sp>
      <p:sp>
        <p:nvSpPr>
          <p:cNvPr id="26" name="Rounded Rectangle 25"/>
          <p:cNvSpPr/>
          <p:nvPr/>
        </p:nvSpPr>
        <p:spPr>
          <a:xfrm flipH="1">
            <a:off x="1383254" y="25439108"/>
            <a:ext cx="4641754" cy="4117218"/>
          </a:xfrm>
          <a:prstGeom prst="round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 Diagonal Corner Rectangle 26"/>
          <p:cNvSpPr/>
          <p:nvPr/>
        </p:nvSpPr>
        <p:spPr>
          <a:xfrm flipH="1">
            <a:off x="1629434" y="19218839"/>
            <a:ext cx="12016155" cy="10091302"/>
          </a:xfrm>
          <a:prstGeom prst="round2DiagRect">
            <a:avLst/>
          </a:prstGeom>
          <a:solidFill>
            <a:schemeClr val="bg1"/>
          </a:solidFill>
          <a:ln w="63500">
            <a:solidFill>
              <a:srgbClr val="7073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flipH="1">
            <a:off x="1594263" y="18372510"/>
            <a:ext cx="9167522" cy="1350273"/>
          </a:xfrm>
          <a:prstGeom prst="rect">
            <a:avLst/>
          </a:prstGeom>
          <a:solidFill>
            <a:srgbClr val="5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875620" y="18442848"/>
            <a:ext cx="9757580" cy="1107996"/>
          </a:xfrm>
          <a:prstGeom prst="rect">
            <a:avLst/>
          </a:prstGeom>
          <a:noFill/>
        </p:spPr>
        <p:txBody>
          <a:bodyPr wrap="square" rtlCol="0">
            <a:spAutoFit/>
          </a:bodyPr>
          <a:lstStyle/>
          <a:p>
            <a:r>
              <a:rPr lang="en-US" sz="6600" b="1" dirty="0">
                <a:solidFill>
                  <a:schemeClr val="bg1"/>
                </a:solidFill>
                <a:latin typeface="Arial" panose="020B0604020202020204" pitchFamily="34" charset="0"/>
                <a:cs typeface="Arial" panose="020B0604020202020204" pitchFamily="34" charset="0"/>
              </a:rPr>
              <a:t>Add &amp; Remove Stock</a:t>
            </a:r>
          </a:p>
        </p:txBody>
      </p:sp>
      <p:sp>
        <p:nvSpPr>
          <p:cNvPr id="30" name="TextBox 29"/>
          <p:cNvSpPr txBox="1"/>
          <p:nvPr/>
        </p:nvSpPr>
        <p:spPr>
          <a:xfrm>
            <a:off x="2145323" y="19988984"/>
            <a:ext cx="11054207" cy="3539430"/>
          </a:xfrm>
          <a:prstGeom prst="rect">
            <a:avLst/>
          </a:prstGeom>
          <a:noFill/>
        </p:spPr>
        <p:txBody>
          <a:bodyPr wrap="square" rtlCol="0">
            <a:spAutoFit/>
          </a:bodyPr>
          <a:lstStyle/>
          <a:p>
            <a:r>
              <a:rPr lang="en-US" sz="3200" b="1" dirty="0">
                <a:solidFill>
                  <a:srgbClr val="332C2C"/>
                </a:solidFill>
                <a:latin typeface="Arial" panose="020B0604020202020204" pitchFamily="34" charset="0"/>
                <a:cs typeface="Arial" panose="020B0604020202020204" pitchFamily="34" charset="0"/>
              </a:rPr>
              <a:t>Our system lets us add or remove inventory easily. The user can choose an item to update or update several in bulk. The user will then get a summary of the changes to confirm if they are correct. A banner alert will display to let the user know if the transaction was successful.</a:t>
            </a:r>
          </a:p>
          <a:p>
            <a:endParaRPr lang="en-US" sz="3200" b="1" dirty="0">
              <a:solidFill>
                <a:srgbClr val="332C2C"/>
              </a:solidFill>
              <a:latin typeface="Arial" panose="020B0604020202020204" pitchFamily="34" charset="0"/>
              <a:cs typeface="Arial" panose="020B0604020202020204" pitchFamily="34" charset="0"/>
            </a:endParaRPr>
          </a:p>
          <a:p>
            <a:endParaRPr lang="en-US" sz="3200" b="1" dirty="0">
              <a:solidFill>
                <a:srgbClr val="332C2C"/>
              </a:solidFill>
              <a:latin typeface="Arial" panose="020B0604020202020204" pitchFamily="34" charset="0"/>
              <a:cs typeface="Arial" panose="020B0604020202020204" pitchFamily="34" charset="0"/>
            </a:endParaRPr>
          </a:p>
        </p:txBody>
      </p:sp>
      <p:sp>
        <p:nvSpPr>
          <p:cNvPr id="31" name="Rounded Rectangle 30"/>
          <p:cNvSpPr/>
          <p:nvPr/>
        </p:nvSpPr>
        <p:spPr>
          <a:xfrm flipH="1">
            <a:off x="23611003" y="8459259"/>
            <a:ext cx="4641754" cy="4117218"/>
          </a:xfrm>
          <a:prstGeom prst="round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 Diagonal Corner Rectangle 31"/>
          <p:cNvSpPr/>
          <p:nvPr/>
        </p:nvSpPr>
        <p:spPr>
          <a:xfrm flipH="1">
            <a:off x="16013789" y="8665620"/>
            <a:ext cx="12016155" cy="13665984"/>
          </a:xfrm>
          <a:prstGeom prst="round2DiagRect">
            <a:avLst/>
          </a:prstGeom>
          <a:solidFill>
            <a:schemeClr val="bg1"/>
          </a:solidFill>
          <a:ln w="63500">
            <a:solidFill>
              <a:srgbClr val="7073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flipH="1">
            <a:off x="17315055" y="7819292"/>
            <a:ext cx="9167519" cy="1350273"/>
          </a:xfrm>
          <a:prstGeom prst="rect">
            <a:avLst/>
          </a:prstGeom>
          <a:solidFill>
            <a:srgbClr val="5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7596409" y="7889630"/>
            <a:ext cx="8639980" cy="1107996"/>
          </a:xfrm>
          <a:prstGeom prst="rect">
            <a:avLst/>
          </a:prstGeom>
          <a:noFill/>
        </p:spPr>
        <p:txBody>
          <a:bodyPr wrap="square" rtlCol="0">
            <a:spAutoFit/>
          </a:bodyPr>
          <a:lstStyle/>
          <a:p>
            <a:r>
              <a:rPr lang="en-US" sz="6600" b="1" dirty="0">
                <a:solidFill>
                  <a:schemeClr val="bg1"/>
                </a:solidFill>
                <a:latin typeface="Arial" panose="020B0604020202020204" pitchFamily="34" charset="0"/>
                <a:cs typeface="Arial" panose="020B0604020202020204" pitchFamily="34" charset="0"/>
              </a:rPr>
              <a:t>Derive Insight</a:t>
            </a:r>
          </a:p>
        </p:txBody>
      </p:sp>
      <p:sp>
        <p:nvSpPr>
          <p:cNvPr id="35" name="TextBox 34"/>
          <p:cNvSpPr txBox="1"/>
          <p:nvPr/>
        </p:nvSpPr>
        <p:spPr>
          <a:xfrm>
            <a:off x="16635187" y="9435766"/>
            <a:ext cx="11054207" cy="5016758"/>
          </a:xfrm>
          <a:prstGeom prst="rect">
            <a:avLst/>
          </a:prstGeom>
          <a:noFill/>
        </p:spPr>
        <p:txBody>
          <a:bodyPr wrap="square" rtlCol="0">
            <a:spAutoFit/>
          </a:bodyPr>
          <a:lstStyle/>
          <a:p>
            <a:r>
              <a:rPr lang="en-US" sz="3200" b="1" dirty="0">
                <a:solidFill>
                  <a:srgbClr val="332C2C"/>
                </a:solidFill>
                <a:latin typeface="Arial" panose="020B0604020202020204" pitchFamily="34" charset="0"/>
                <a:cs typeface="Arial" panose="020B0604020202020204" pitchFamily="34" charset="0"/>
              </a:rPr>
              <a:t>The point of our application, gathering better information about the stock of the pantry. This means the user should be able see the current status of the system at a glance. The user can see the current supply of all items in the system or just specific ones. They can also see the supply of the stock compared total capacity of the stock. Recent updates to the inventory stock are also displayed. Finally, the users can easily see items that have low inventory and need to be restocked.</a:t>
            </a:r>
          </a:p>
        </p:txBody>
      </p:sp>
      <p:sp>
        <p:nvSpPr>
          <p:cNvPr id="36" name="TextBox 35"/>
          <p:cNvSpPr txBox="1"/>
          <p:nvPr/>
        </p:nvSpPr>
        <p:spPr>
          <a:xfrm>
            <a:off x="30674084" y="8414055"/>
            <a:ext cx="11054207" cy="2554545"/>
          </a:xfrm>
          <a:prstGeom prst="rect">
            <a:avLst/>
          </a:prstGeom>
          <a:noFill/>
        </p:spPr>
        <p:txBody>
          <a:bodyPr wrap="square" rtlCol="0">
            <a:spAutoFit/>
          </a:bodyPr>
          <a:lstStyle/>
          <a:p>
            <a:r>
              <a:rPr lang="en-US" sz="3200" b="1" dirty="0">
                <a:solidFill>
                  <a:srgbClr val="332C2C"/>
                </a:solidFill>
                <a:latin typeface="Arial" panose="020B0604020202020204" pitchFamily="34" charset="0"/>
                <a:cs typeface="Arial" panose="020B0604020202020204" pitchFamily="34" charset="0"/>
              </a:rPr>
              <a:t>The users can easily go through the transaction logs for audit purposes. Users can even filter the transactions they are looking for by filtering on specific items, the type of transaction (add/remove) and filter on specific date ranges. </a:t>
            </a:r>
          </a:p>
        </p:txBody>
      </p:sp>
      <p:sp>
        <p:nvSpPr>
          <p:cNvPr id="37" name="Rounded Rectangle 36"/>
          <p:cNvSpPr/>
          <p:nvPr/>
        </p:nvSpPr>
        <p:spPr>
          <a:xfrm>
            <a:off x="38053107" y="25305102"/>
            <a:ext cx="4360984" cy="4117218"/>
          </a:xfrm>
          <a:prstGeom prst="round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 Diagonal Corner Rectangle 37"/>
          <p:cNvSpPr/>
          <p:nvPr/>
        </p:nvSpPr>
        <p:spPr>
          <a:xfrm>
            <a:off x="30351045" y="19084833"/>
            <a:ext cx="11816861" cy="10091302"/>
          </a:xfrm>
          <a:prstGeom prst="round2DiagRect">
            <a:avLst/>
          </a:prstGeom>
          <a:solidFill>
            <a:schemeClr val="bg1"/>
          </a:solidFill>
          <a:ln w="63500">
            <a:solidFill>
              <a:srgbClr val="7073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3590079" y="18238504"/>
            <a:ext cx="8612994" cy="1350273"/>
          </a:xfrm>
          <a:prstGeom prst="rect">
            <a:avLst/>
          </a:prstGeom>
          <a:solidFill>
            <a:srgbClr val="5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33762458" y="18344011"/>
            <a:ext cx="7965833" cy="1107996"/>
          </a:xfrm>
          <a:prstGeom prst="rect">
            <a:avLst/>
          </a:prstGeom>
          <a:noFill/>
        </p:spPr>
        <p:txBody>
          <a:bodyPr wrap="square" rtlCol="0">
            <a:spAutoFit/>
          </a:bodyPr>
          <a:lstStyle/>
          <a:p>
            <a:r>
              <a:rPr lang="en-US" sz="6600" b="1" dirty="0">
                <a:solidFill>
                  <a:schemeClr val="bg1"/>
                </a:solidFill>
                <a:latin typeface="Arial" panose="020B0604020202020204" pitchFamily="34" charset="0"/>
                <a:cs typeface="Arial" panose="020B0604020202020204" pitchFamily="34" charset="0"/>
              </a:rPr>
              <a:t>Manage Users</a:t>
            </a:r>
          </a:p>
        </p:txBody>
      </p:sp>
      <p:sp>
        <p:nvSpPr>
          <p:cNvPr id="41" name="TextBox 40"/>
          <p:cNvSpPr txBox="1"/>
          <p:nvPr/>
        </p:nvSpPr>
        <p:spPr>
          <a:xfrm>
            <a:off x="30674084" y="19829727"/>
            <a:ext cx="11054207" cy="3539430"/>
          </a:xfrm>
          <a:prstGeom prst="rect">
            <a:avLst/>
          </a:prstGeom>
          <a:noFill/>
        </p:spPr>
        <p:txBody>
          <a:bodyPr wrap="square" rtlCol="0">
            <a:spAutoFit/>
          </a:bodyPr>
          <a:lstStyle/>
          <a:p>
            <a:r>
              <a:rPr lang="en-US" sz="3200" b="1" dirty="0">
                <a:solidFill>
                  <a:srgbClr val="332C2C"/>
                </a:solidFill>
                <a:latin typeface="Arial" panose="020B0604020202020204" pitchFamily="34" charset="0"/>
                <a:cs typeface="Arial" panose="020B0604020202020204" pitchFamily="34" charset="0"/>
              </a:rPr>
              <a:t>Our site allows administrators (not necessarily IT) to manage who can access the system and what they can do. Users can either: only see the dashboard, modify inventory and see dashboard, or manage other users (along with aforementioned features).</a:t>
            </a:r>
          </a:p>
          <a:p>
            <a:endParaRPr lang="en-US" sz="3200" b="1" dirty="0">
              <a:solidFill>
                <a:srgbClr val="332C2C"/>
              </a:solidFill>
              <a:latin typeface="Arial" panose="020B0604020202020204" pitchFamily="34" charset="0"/>
              <a:cs typeface="Arial" panose="020B0604020202020204" pitchFamily="34" charset="0"/>
            </a:endParaRPr>
          </a:p>
          <a:p>
            <a:endParaRPr lang="en-US" sz="3200" b="1" dirty="0">
              <a:solidFill>
                <a:srgbClr val="332C2C"/>
              </a:solidFill>
              <a:latin typeface="Arial" panose="020B0604020202020204" pitchFamily="34" charset="0"/>
              <a:cs typeface="Arial" panose="020B0604020202020204" pitchFamily="34" charset="0"/>
            </a:endParaRPr>
          </a:p>
        </p:txBody>
      </p:sp>
      <p:sp>
        <p:nvSpPr>
          <p:cNvPr id="48" name="TextBox 47"/>
          <p:cNvSpPr txBox="1"/>
          <p:nvPr/>
        </p:nvSpPr>
        <p:spPr>
          <a:xfrm>
            <a:off x="6558462" y="4407794"/>
            <a:ext cx="32601877" cy="1200329"/>
          </a:xfrm>
          <a:prstGeom prst="rect">
            <a:avLst/>
          </a:prstGeom>
          <a:noFill/>
        </p:spPr>
        <p:txBody>
          <a:bodyPr wrap="square" rtlCol="0">
            <a:spAutoFit/>
          </a:bodyPr>
          <a:lstStyle/>
          <a:p>
            <a:pPr algn="ctr"/>
            <a:r>
              <a:rPr lang="en-US" sz="7200" b="1" dirty="0" err="1">
                <a:solidFill>
                  <a:srgbClr val="332C2C"/>
                </a:solidFill>
                <a:latin typeface="Arial" panose="020B0604020202020204" pitchFamily="34" charset="0"/>
                <a:cs typeface="Arial" panose="020B0604020202020204" pitchFamily="34" charset="0"/>
              </a:rPr>
              <a:t>Westerfield</a:t>
            </a:r>
            <a:r>
              <a:rPr lang="en-US" sz="7200" b="1" dirty="0">
                <a:solidFill>
                  <a:srgbClr val="332C2C"/>
                </a:solidFill>
                <a:latin typeface="Arial" panose="020B0604020202020204" pitchFamily="34" charset="0"/>
                <a:cs typeface="Arial" panose="020B0604020202020204" pitchFamily="34" charset="0"/>
              </a:rPr>
              <a:t>, Campos, Rodriguez, </a:t>
            </a:r>
            <a:r>
              <a:rPr lang="en-US" sz="7200" b="1" dirty="0" err="1">
                <a:solidFill>
                  <a:srgbClr val="332C2C"/>
                </a:solidFill>
                <a:latin typeface="Arial" panose="020B0604020202020204" pitchFamily="34" charset="0"/>
                <a:cs typeface="Arial" panose="020B0604020202020204" pitchFamily="34" charset="0"/>
              </a:rPr>
              <a:t>Mendiratta</a:t>
            </a:r>
            <a:r>
              <a:rPr lang="en-US" sz="7200" b="1" dirty="0">
                <a:solidFill>
                  <a:srgbClr val="332C2C"/>
                </a:solidFill>
                <a:latin typeface="Arial" panose="020B0604020202020204" pitchFamily="34" charset="0"/>
                <a:cs typeface="Arial" panose="020B0604020202020204" pitchFamily="34" charset="0"/>
              </a:rPr>
              <a:t>, </a:t>
            </a:r>
            <a:r>
              <a:rPr lang="en-US" sz="7200" b="1" dirty="0" err="1">
                <a:solidFill>
                  <a:srgbClr val="332C2C"/>
                </a:solidFill>
                <a:latin typeface="Arial" panose="020B0604020202020204" pitchFamily="34" charset="0"/>
                <a:cs typeface="Arial" panose="020B0604020202020204" pitchFamily="34" charset="0"/>
              </a:rPr>
              <a:t>Patlovany</a:t>
            </a:r>
            <a:r>
              <a:rPr lang="en-US" sz="7200" b="1" dirty="0">
                <a:solidFill>
                  <a:srgbClr val="332C2C"/>
                </a:solidFill>
                <a:latin typeface="Arial" panose="020B0604020202020204" pitchFamily="34" charset="0"/>
                <a:cs typeface="Arial" panose="020B0604020202020204" pitchFamily="34" charset="0"/>
              </a:rPr>
              <a:t>, Todd</a:t>
            </a:r>
          </a:p>
        </p:txBody>
      </p:sp>
      <p:pic>
        <p:nvPicPr>
          <p:cNvPr id="3" name="Picture 2">
            <a:extLst>
              <a:ext uri="{FF2B5EF4-FFF2-40B4-BE49-F238E27FC236}">
                <a16:creationId xmlns:a16="http://schemas.microsoft.com/office/drawing/2014/main" id="{AD5A3461-C416-2243-A3D2-F7A1C016A51C}"/>
              </a:ext>
            </a:extLst>
          </p:cNvPr>
          <p:cNvPicPr>
            <a:picLocks noChangeAspect="1"/>
          </p:cNvPicPr>
          <p:nvPr/>
        </p:nvPicPr>
        <p:blipFill>
          <a:blip r:embed="rId3"/>
          <a:stretch>
            <a:fillRect/>
          </a:stretch>
        </p:blipFill>
        <p:spPr>
          <a:xfrm>
            <a:off x="17020563" y="30473203"/>
            <a:ext cx="9990599" cy="2077083"/>
          </a:xfrm>
          <a:prstGeom prst="rect">
            <a:avLst/>
          </a:prstGeom>
        </p:spPr>
      </p:pic>
      <p:pic>
        <p:nvPicPr>
          <p:cNvPr id="13" name="Picture 12">
            <a:extLst>
              <a:ext uri="{FF2B5EF4-FFF2-40B4-BE49-F238E27FC236}">
                <a16:creationId xmlns:a16="http://schemas.microsoft.com/office/drawing/2014/main" id="{121D966D-9B55-3844-A150-69A0090A217B}"/>
              </a:ext>
            </a:extLst>
          </p:cNvPr>
          <p:cNvPicPr>
            <a:picLocks noChangeAspect="1"/>
          </p:cNvPicPr>
          <p:nvPr/>
        </p:nvPicPr>
        <p:blipFill>
          <a:blip r:embed="rId4"/>
          <a:stretch>
            <a:fillRect/>
          </a:stretch>
        </p:blipFill>
        <p:spPr>
          <a:xfrm>
            <a:off x="23133133" y="25439108"/>
            <a:ext cx="4165309" cy="4165309"/>
          </a:xfrm>
          <a:prstGeom prst="rect">
            <a:avLst/>
          </a:prstGeom>
        </p:spPr>
      </p:pic>
      <p:pic>
        <p:nvPicPr>
          <p:cNvPr id="14" name="Picture 13">
            <a:extLst>
              <a:ext uri="{FF2B5EF4-FFF2-40B4-BE49-F238E27FC236}">
                <a16:creationId xmlns:a16="http://schemas.microsoft.com/office/drawing/2014/main" id="{304F234F-F39B-194A-8F0A-64E623C9C3E0}"/>
              </a:ext>
            </a:extLst>
          </p:cNvPr>
          <p:cNvPicPr>
            <a:picLocks noChangeAspect="1"/>
          </p:cNvPicPr>
          <p:nvPr/>
        </p:nvPicPr>
        <p:blipFill>
          <a:blip r:embed="rId5"/>
          <a:stretch>
            <a:fillRect/>
          </a:stretch>
        </p:blipFill>
        <p:spPr>
          <a:xfrm>
            <a:off x="30691670" y="22522911"/>
            <a:ext cx="11054207" cy="5987695"/>
          </a:xfrm>
          <a:prstGeom prst="rect">
            <a:avLst/>
          </a:prstGeom>
        </p:spPr>
      </p:pic>
      <p:sp>
        <p:nvSpPr>
          <p:cNvPr id="15" name="TextBox 14">
            <a:extLst>
              <a:ext uri="{FF2B5EF4-FFF2-40B4-BE49-F238E27FC236}">
                <a16:creationId xmlns:a16="http://schemas.microsoft.com/office/drawing/2014/main" id="{A2A913DB-03F6-084D-BD74-D47C1E0D3190}"/>
              </a:ext>
            </a:extLst>
          </p:cNvPr>
          <p:cNvSpPr txBox="1"/>
          <p:nvPr/>
        </p:nvSpPr>
        <p:spPr>
          <a:xfrm>
            <a:off x="16031857" y="23177932"/>
            <a:ext cx="4831644" cy="1209242"/>
          </a:xfrm>
          <a:prstGeom prst="rect">
            <a:avLst/>
          </a:prstGeom>
          <a:noFill/>
        </p:spPr>
        <p:txBody>
          <a:bodyPr wrap="none" rtlCol="0">
            <a:spAutoFit/>
          </a:bodyPr>
          <a:lstStyle/>
          <a:p>
            <a:r>
              <a:rPr lang="en-US" dirty="0"/>
              <a:t>Take a Look!</a:t>
            </a:r>
          </a:p>
        </p:txBody>
      </p:sp>
      <p:sp>
        <p:nvSpPr>
          <p:cNvPr id="16" name="TextBox 15">
            <a:extLst>
              <a:ext uri="{FF2B5EF4-FFF2-40B4-BE49-F238E27FC236}">
                <a16:creationId xmlns:a16="http://schemas.microsoft.com/office/drawing/2014/main" id="{E1FA8DA5-5BFB-6844-8D2E-0B72FAF8B90E}"/>
              </a:ext>
            </a:extLst>
          </p:cNvPr>
          <p:cNvSpPr txBox="1"/>
          <p:nvPr/>
        </p:nvSpPr>
        <p:spPr>
          <a:xfrm>
            <a:off x="14895629" y="24435427"/>
            <a:ext cx="13848984" cy="3477875"/>
          </a:xfrm>
          <a:prstGeom prst="rect">
            <a:avLst/>
          </a:prstGeom>
          <a:noFill/>
        </p:spPr>
        <p:txBody>
          <a:bodyPr wrap="none" rtlCol="0">
            <a:spAutoFit/>
          </a:bodyPr>
          <a:lstStyle/>
          <a:p>
            <a:r>
              <a:rPr lang="en-US" sz="5500" dirty="0"/>
              <a:t>http://limitless-tor-35321.herokuapp.com/login</a:t>
            </a:r>
          </a:p>
          <a:p>
            <a:endParaRPr lang="en-US" sz="5500" dirty="0"/>
          </a:p>
          <a:p>
            <a:r>
              <a:rPr lang="en-US" sz="5500" dirty="0"/>
              <a:t>Email: </a:t>
            </a:r>
            <a:r>
              <a:rPr lang="en-US" sz="5500" dirty="0" err="1"/>
              <a:t>demo</a:t>
            </a:r>
            <a:r>
              <a:rPr lang="en-US" sz="5500" dirty="0" err="1">
                <a:hlinkClick r:id="rId6"/>
              </a:rPr>
              <a:t>@user.com</a:t>
            </a:r>
            <a:endParaRPr lang="en-US" sz="5500" dirty="0"/>
          </a:p>
          <a:p>
            <a:r>
              <a:rPr lang="en-US" sz="5500" dirty="0"/>
              <a:t>Password: testDemo1</a:t>
            </a:r>
          </a:p>
        </p:txBody>
      </p:sp>
      <p:pic>
        <p:nvPicPr>
          <p:cNvPr id="18" name="Picture 17">
            <a:extLst>
              <a:ext uri="{FF2B5EF4-FFF2-40B4-BE49-F238E27FC236}">
                <a16:creationId xmlns:a16="http://schemas.microsoft.com/office/drawing/2014/main" id="{0D45DAC2-85E8-4A47-A488-AEEA8D16C56F}"/>
              </a:ext>
            </a:extLst>
          </p:cNvPr>
          <p:cNvPicPr>
            <a:picLocks noChangeAspect="1"/>
          </p:cNvPicPr>
          <p:nvPr/>
        </p:nvPicPr>
        <p:blipFill>
          <a:blip r:embed="rId7"/>
          <a:stretch>
            <a:fillRect/>
          </a:stretch>
        </p:blipFill>
        <p:spPr>
          <a:xfrm>
            <a:off x="2180491" y="10488098"/>
            <a:ext cx="11054207" cy="5995372"/>
          </a:xfrm>
          <a:prstGeom prst="rect">
            <a:avLst/>
          </a:prstGeom>
        </p:spPr>
      </p:pic>
      <p:pic>
        <p:nvPicPr>
          <p:cNvPr id="19" name="Picture 18">
            <a:extLst>
              <a:ext uri="{FF2B5EF4-FFF2-40B4-BE49-F238E27FC236}">
                <a16:creationId xmlns:a16="http://schemas.microsoft.com/office/drawing/2014/main" id="{95B7F3E7-5C3E-6D4B-BA8B-83EBB6E9CA5D}"/>
              </a:ext>
            </a:extLst>
          </p:cNvPr>
          <p:cNvPicPr>
            <a:picLocks noChangeAspect="1"/>
          </p:cNvPicPr>
          <p:nvPr/>
        </p:nvPicPr>
        <p:blipFill>
          <a:blip r:embed="rId8"/>
          <a:stretch>
            <a:fillRect/>
          </a:stretch>
        </p:blipFill>
        <p:spPr>
          <a:xfrm>
            <a:off x="2455578" y="23177932"/>
            <a:ext cx="10351724" cy="5621562"/>
          </a:xfrm>
          <a:prstGeom prst="rect">
            <a:avLst/>
          </a:prstGeom>
        </p:spPr>
      </p:pic>
      <p:pic>
        <p:nvPicPr>
          <p:cNvPr id="20" name="Picture 19">
            <a:extLst>
              <a:ext uri="{FF2B5EF4-FFF2-40B4-BE49-F238E27FC236}">
                <a16:creationId xmlns:a16="http://schemas.microsoft.com/office/drawing/2014/main" id="{FCDA7C9D-93A7-5D4E-A274-62E3C452361A}"/>
              </a:ext>
            </a:extLst>
          </p:cNvPr>
          <p:cNvPicPr>
            <a:picLocks noChangeAspect="1"/>
          </p:cNvPicPr>
          <p:nvPr/>
        </p:nvPicPr>
        <p:blipFill>
          <a:blip r:embed="rId9"/>
          <a:stretch>
            <a:fillRect/>
          </a:stretch>
        </p:blipFill>
        <p:spPr>
          <a:xfrm>
            <a:off x="16252133" y="14680300"/>
            <a:ext cx="11641223" cy="6313746"/>
          </a:xfrm>
          <a:prstGeom prst="rect">
            <a:avLst/>
          </a:prstGeom>
        </p:spPr>
      </p:pic>
      <p:pic>
        <p:nvPicPr>
          <p:cNvPr id="7" name="Picture 6">
            <a:extLst>
              <a:ext uri="{FF2B5EF4-FFF2-40B4-BE49-F238E27FC236}">
                <a16:creationId xmlns:a16="http://schemas.microsoft.com/office/drawing/2014/main" id="{0B7C8CC6-933F-8749-A615-D91D39D51230}"/>
              </a:ext>
            </a:extLst>
          </p:cNvPr>
          <p:cNvPicPr>
            <a:picLocks noChangeAspect="1"/>
          </p:cNvPicPr>
          <p:nvPr/>
        </p:nvPicPr>
        <p:blipFill>
          <a:blip r:embed="rId10"/>
          <a:stretch>
            <a:fillRect/>
          </a:stretch>
        </p:blipFill>
        <p:spPr>
          <a:xfrm>
            <a:off x="30906892" y="11449607"/>
            <a:ext cx="10705166" cy="5813500"/>
          </a:xfrm>
          <a:prstGeom prst="rect">
            <a:avLst/>
          </a:prstGeom>
        </p:spPr>
      </p:pic>
    </p:spTree>
    <p:extLst>
      <p:ext uri="{BB962C8B-B14F-4D97-AF65-F5344CB8AC3E}">
        <p14:creationId xmlns:p14="http://schemas.microsoft.com/office/powerpoint/2010/main" val="24929613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888</TotalTime>
  <Words>337</Words>
  <Application>Microsoft Macintosh PowerPoint</Application>
  <PresentationFormat>Custom</PresentationFormat>
  <Paragraphs>18</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Arial Narrow</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Jenna Kujawski</dc:creator>
  <cp:lastModifiedBy>Jonathan Westerfield</cp:lastModifiedBy>
  <cp:revision>29</cp:revision>
  <cp:lastPrinted>2018-04-23T16:19:43Z</cp:lastPrinted>
  <dcterms:created xsi:type="dcterms:W3CDTF">2018-04-19T14:29:44Z</dcterms:created>
  <dcterms:modified xsi:type="dcterms:W3CDTF">2019-12-05T04:28:09Z</dcterms:modified>
</cp:coreProperties>
</file>